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spark.apache.org/downloa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stat-computing.org/dataexpo/2009/the-data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atascientistworkbench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ceklaskowski.gitbooks.io/mastering-apache-spark/content/spark-rdd.html" TargetMode="External"/><Relationship Id="rId5" Type="http://schemas.openxmlformats.org/officeDocument/2006/relationships/hyperlink" Target="https://www-01.ibm.com/software/data/infosphere/hadoop/mapreduce/" TargetMode="External"/><Relationship Id="rId4" Type="http://schemas.openxmlformats.org/officeDocument/2006/relationships/hyperlink" Target="http://datascienceguide.github.io/map-redu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-01.ibm.com/software/data/infosphere/hadoop/mapreduce/" TargetMode="External"/><Relationship Id="rId4" Type="http://schemas.openxmlformats.org/officeDocument/2006/relationships/hyperlink" Target="https://www-01.ibm.com/software/data/infosphere/hadoo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ceklaskowski.gitbooks.io/mastering-apache-spark/content/spark-rdd-partitions.html" TargetMode="External"/><Relationship Id="rId5" Type="http://schemas.openxmlformats.org/officeDocument/2006/relationships/hyperlink" Target="https://jaceklaskowski.gitbooks.io/mastering-apache-spark/content/spark-cluster.html" TargetMode="External"/><Relationship Id="rId4" Type="http://schemas.openxmlformats.org/officeDocument/2006/relationships/hyperlink" Target="https://jaceklaskowski.gitbooks.io/mastering-apache-spark/content/spark-rdd.html#line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38200" y="677952"/>
            <a:ext cx="10515599" cy="29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Analytics with Apache Spark</a:t>
            </a:r>
            <a:br>
              <a:rPr lang="en-US" sz="4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MSDS 7330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Jacob Brionez, Damon Resnick, Trace Smith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141" cy="1531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5912" y="3772632"/>
            <a:ext cx="3220172" cy="1620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236500" y="0"/>
            <a:ext cx="6387600" cy="933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Architecture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200" cy="153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400" cy="8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2749" y="409249"/>
            <a:ext cx="5216400" cy="35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90950" y="933250"/>
            <a:ext cx="6278700" cy="464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Similar structure to Hadoop, </a:t>
            </a:r>
            <a:r>
              <a:rPr lang="en-US" sz="1800">
                <a:highlight>
                  <a:srgbClr val="FFFFFF"/>
                </a:highlight>
              </a:rPr>
              <a:t>Spark uses a master/worker architecture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SzPct val="100000"/>
              <a:buChar char="●"/>
            </a:pPr>
            <a:r>
              <a:rPr lang="en-US" sz="1800">
                <a:highlight>
                  <a:srgbClr val="FFFFFF"/>
                </a:highlight>
              </a:rPr>
              <a:t>Cluster Manager allocate resources across applications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Char char="○"/>
            </a:pPr>
            <a:r>
              <a:rPr lang="en-US" sz="1600">
                <a:highlight>
                  <a:srgbClr val="FFFFFF"/>
                </a:highlight>
              </a:rPr>
              <a:t>Standalone, which is a cluster manager included with Spark that makes it easy to set up a cluster</a:t>
            </a:r>
          </a:p>
          <a:p>
            <a: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Char char="○"/>
            </a:pPr>
            <a:r>
              <a:rPr lang="en-US" sz="1600">
                <a:highlight>
                  <a:srgbClr val="FFFFFF"/>
                </a:highlight>
              </a:rPr>
              <a:t>Run on YARN (Hadoop 2.0), a distributed container manager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highlight>
                  <a:srgbClr val="FFFFFF"/>
                </a:highlight>
              </a:rPr>
              <a:t>Master controls the workflow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highlight>
                <a:srgbClr val="FFFFFF"/>
              </a:highlight>
            </a:endParaRP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highlight>
                  <a:srgbClr val="FFFFFF"/>
                </a:highlight>
              </a:rPr>
              <a:t>Worker launches executors responsible for executing part of the job submitted to the Spark master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highlight>
                  <a:srgbClr val="FFFFFF"/>
                </a:highlight>
              </a:rPr>
              <a:t>Single application can spawn multiple jobs and the jobs run in parallel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699" y="4151919"/>
            <a:ext cx="5216400" cy="228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141" cy="1531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209791" y="-6"/>
            <a:ext cx="6430800" cy="138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Started with Spark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34128" y="1026601"/>
            <a:ext cx="10488600" cy="406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Pyspark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--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API interface to with Apache Spark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Spark here: </a:t>
            </a:r>
            <a:r>
              <a:rPr lang="en-US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http://spark.apache.org/downloads</a:t>
            </a: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Unpack .tgz file to root directory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.bash_profile and set-up the following alias: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SPARK_PATH=~/spark-2.1.0-bin-hadoop2.7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PYSPARK_DRIVER_PYTHON="jupyter" export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PYSPARK_DRIVER_PYTHON_OPTS="notebook" alias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snotebook='$SPARK_PATH/bin/pyspark --master local[2]’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Pyspark from shell: </a:t>
            </a: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bin/pyspark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8275" y="1738153"/>
            <a:ext cx="6676200" cy="1531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Shape 200"/>
          <p:cNvGrpSpPr/>
          <p:nvPr/>
        </p:nvGrpSpPr>
        <p:grpSpPr>
          <a:xfrm>
            <a:off x="3901957" y="4393428"/>
            <a:ext cx="8203598" cy="1903167"/>
            <a:chOff x="4064000" y="4376800"/>
            <a:chExt cx="8137683" cy="2206826"/>
          </a:xfrm>
        </p:grpSpPr>
        <p:pic>
          <p:nvPicPr>
            <p:cNvPr id="201" name="Shape 20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64000" y="4769376"/>
              <a:ext cx="7793872" cy="1814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Shape 202"/>
            <p:cNvSpPr txBox="1"/>
            <p:nvPr/>
          </p:nvSpPr>
          <p:spPr>
            <a:xfrm>
              <a:off x="9170311" y="4376800"/>
              <a:ext cx="3031371" cy="3925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Launching IPython Notebook</a:t>
              </a:r>
            </a:p>
          </p:txBody>
        </p:sp>
      </p:grpSp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0850" y="223325"/>
            <a:ext cx="3891050" cy="13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34128" y="10"/>
            <a:ext cx="6430800" cy="7830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334128" y="783101"/>
            <a:ext cx="11007000" cy="397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Examine historical flight data from 2008 recorded by the U.S. Bureau of Transportation Statistics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Various Attributes and roughly 7 million rows of data!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size 650MB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600" b="0" i="1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http://stat-computing.org/dataexpo/2009/the-data.html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 is a collection of elements that are segmented across multiple nodes in a cluster in which can be processed in parallel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o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operations can be performed on an RDD:</a:t>
            </a:r>
          </a:p>
          <a:p>
            <a:pPr marL="1200150" marR="0" lvl="2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Transformation: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operation applied on a RDD which will creates new RDDs (i.e. map)</a:t>
            </a:r>
          </a:p>
          <a:p>
            <a:pPr marL="1200150" marR="0" lvl="2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6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aggregates output of the transformation by applying some computation (i.e. reduce)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6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5475" y="3797249"/>
            <a:ext cx="41868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8975" y="5152050"/>
            <a:ext cx="8057100" cy="147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>
            <a:endCxn id="212" idx="3"/>
          </p:cNvCxnSpPr>
          <p:nvPr/>
        </p:nvCxnSpPr>
        <p:spPr>
          <a:xfrm flipH="1">
            <a:off x="5452275" y="4418099"/>
            <a:ext cx="13563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7863600" y="4615950"/>
            <a:ext cx="220500" cy="60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6" name="Shape 216"/>
          <p:cNvSpPr txBox="1"/>
          <p:nvPr/>
        </p:nvSpPr>
        <p:spPr>
          <a:xfrm>
            <a:off x="6956925" y="3940050"/>
            <a:ext cx="2901300" cy="4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i="1">
                <a:solidFill>
                  <a:srgbClr val="FF0000"/>
                </a:solidFill>
              </a:rPr>
              <a:t>Example of performing a transformation and action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34128" y="10"/>
            <a:ext cx="6430800" cy="10011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34128" y="1001201"/>
            <a:ext cx="11857872" cy="3170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loading in csv file to memory, parse the file by splitting on “ , ”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data into Spark DataFrame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Spark, a DataFrame is essentially equivalent to a table in a relational database or a data frame similar to Pandas (i.e. Python)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DataFrames can be constructed from other sources such as structured data files, tables in Hive, external databases, or existing RDDs. 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6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469872" y="3014676"/>
            <a:ext cx="11098969" cy="3551222"/>
            <a:chOff x="469872" y="3014676"/>
            <a:chExt cx="11098969" cy="3551222"/>
          </a:xfrm>
        </p:grpSpPr>
        <p:pic>
          <p:nvPicPr>
            <p:cNvPr id="226" name="Shape 2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58617" y="3014676"/>
              <a:ext cx="8310223" cy="355122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7" name="Shape 227"/>
            <p:cNvCxnSpPr/>
            <p:nvPr/>
          </p:nvCxnSpPr>
          <p:spPr>
            <a:xfrm>
              <a:off x="2006600" y="4171301"/>
              <a:ext cx="1193800" cy="438798"/>
            </a:xfrm>
            <a:prstGeom prst="straightConnector1">
              <a:avLst/>
            </a:prstGeom>
            <a:noFill/>
            <a:ln w="28575" cap="flat" cmpd="sng">
              <a:solidFill>
                <a:srgbClr val="011893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228" name="Shape 228"/>
            <p:cNvCxnSpPr/>
            <p:nvPr/>
          </p:nvCxnSpPr>
          <p:spPr>
            <a:xfrm rot="10800000" flipH="1">
              <a:off x="2006600" y="4838206"/>
              <a:ext cx="1193800" cy="381493"/>
            </a:xfrm>
            <a:prstGeom prst="straightConnector1">
              <a:avLst/>
            </a:prstGeom>
            <a:noFill/>
            <a:ln w="28575" cap="flat" cmpd="sng">
              <a:solidFill>
                <a:srgbClr val="011893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29" name="Shape 229"/>
            <p:cNvSpPr txBox="1"/>
            <p:nvPr/>
          </p:nvSpPr>
          <p:spPr>
            <a:xfrm>
              <a:off x="469872" y="3857639"/>
              <a:ext cx="2028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Transformation</a:t>
              </a: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1230545" y="4977851"/>
              <a:ext cx="20280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34128" y="10"/>
            <a:ext cx="6430800" cy="10011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334128" y="1001201"/>
            <a:ext cx="11857872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in Airport Location Data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60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7892" y="962791"/>
            <a:ext cx="8056571" cy="192858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185749" y="2745475"/>
            <a:ext cx="7793400" cy="280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SQL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module for working with structured data (i.e. DataFrame)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Connect Pyspark directly to a NoSQL database like MongoDB</a:t>
            </a:r>
          </a:p>
          <a:p>
            <a:pPr marR="0" lvl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60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sqlContext.read.format("com.mongodb.spark.sql").load()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6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RDD to DataFrame and Dataset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6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MongoRDD class provides helpers to create DataFrames</a:t>
            </a:r>
          </a:p>
        </p:txBody>
      </p:sp>
      <p:grpSp>
        <p:nvGrpSpPr>
          <p:cNvPr id="241" name="Shape 241"/>
          <p:cNvGrpSpPr/>
          <p:nvPr/>
        </p:nvGrpSpPr>
        <p:grpSpPr>
          <a:xfrm>
            <a:off x="6561142" y="3943391"/>
            <a:ext cx="5704250" cy="2535595"/>
            <a:chOff x="6162448" y="3673107"/>
            <a:chExt cx="6510215" cy="2596349"/>
          </a:xfrm>
        </p:grpSpPr>
        <p:pic>
          <p:nvPicPr>
            <p:cNvPr id="242" name="Shape 2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62448" y="4196337"/>
              <a:ext cx="5684359" cy="2073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Shape 243"/>
            <p:cNvSpPr txBox="1"/>
            <p:nvPr/>
          </p:nvSpPr>
          <p:spPr>
            <a:xfrm>
              <a:off x="8383011" y="5205289"/>
              <a:ext cx="4289651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PySpark SQL Class: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from pyspark.sql import SQLContext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7199250" y="3673107"/>
              <a:ext cx="4756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SQL: Which airport has the most delays?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34128" y="76210"/>
            <a:ext cx="6430800" cy="924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34128" y="1001201"/>
            <a:ext cx="11857872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 visualization of delayed flights across the U.S. in 2008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Load in matplotlib toolkit “Basemap” (i.e. plot contours lines for U.S.)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the two DataFrames on “Origin” and “FAA_Code” – Joining Flight Information and Airport Location DataFrames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 the delay time and store the coordinates of the airports in x,y variables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 the magnitude of flights (i.e. for visualization rendering purposes)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1594" y="2799140"/>
            <a:ext cx="7513200" cy="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3339" y="476308"/>
            <a:ext cx="4130100" cy="16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8453" y="4755969"/>
            <a:ext cx="6179100" cy="15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34128" y="10"/>
            <a:ext cx="6430800" cy="1001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334128" y="1001300"/>
            <a:ext cx="4603394" cy="42780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98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up coordinates system in Basemap for U.S.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scatter plot of latitude and longitude locations  of airport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the data point is based on the magnitude of delayed flight times</a:t>
            </a:r>
          </a:p>
          <a:p>
            <a:pPr marL="0" marR="0" lvl="0" indent="-1016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98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labels to airports and exclude Hawaii and only add labels if the number of flights for the corresponding airport exceeds 70,000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673" y="2487026"/>
            <a:ext cx="6413500" cy="11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1229" y="4093176"/>
            <a:ext cx="60453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7523" y="1179001"/>
            <a:ext cx="6892500" cy="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0" y="740724"/>
            <a:ext cx="8458200" cy="512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334128" y="10"/>
            <a:ext cx="6430800" cy="7407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dirty="0" err="1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PySpark</a:t>
            </a:r>
            <a:r>
              <a:rPr lang="en-US" sz="2800" b="1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Example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247891" y="0"/>
            <a:ext cx="6430701" cy="13823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141" cy="1531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709055" y="1224062"/>
            <a:ext cx="9831300" cy="390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http://datascienceguide.github.io/map-reduce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https://www-01.ibm.com/software/data/infosphere/hadoop/mapreduce/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https://jaceklaskowski.gitbooks.io/mastering-apache-spark/content/spark-rdd.html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Demo: IBM Data Science Workbench -- Spark Tutorial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https://datascientistworkbench.com/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09797" y="-147841"/>
            <a:ext cx="6430701" cy="9290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29625" y="646800"/>
            <a:ext cx="11221200" cy="519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Motivation: </a:t>
            </a:r>
          </a:p>
          <a:p>
            <a:pPr marL="742950" marR="0" lvl="1" indent="-2857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era of Big Data, what is the latest software being utilized in the industry to efficiently process and analyze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large scale datasets </a:t>
            </a:r>
          </a:p>
          <a:p>
            <a:pPr marL="742950" marR="0" lvl="1" indent="-28575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o"/>
            </a:pPr>
            <a:r>
              <a:rPr lang="en-US" sz="1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Is there a significant advantage to running Spark on top of Relational Databases such as MySQL or Postgres from a standpoint of computation time?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Objective: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Learn about the core components of the Apache Spark Ecosystem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Explore how Spark differs from other big data processing methods such as MapReduce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Understand at a high-level the functionality of Resilient Distributed Dataset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Provide a working example of how Spark can be implemented in an analytics workflow (stand alone)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Demo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Leveraging Spark for processing a large dataset (i.e. 7 million rows)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 through Spark using the PySpark API (Python 3.5)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an in-depth demo in Jupyter Notebook on examples of how to get setup with Spark, querying the data set, creating DataFrames, and creating visualizations using PySpark and other Python libraries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09797" y="-147841"/>
            <a:ext cx="6430800" cy="9823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Spark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400" cy="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41676" y="696375"/>
            <a:ext cx="6098700" cy="507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performance distributed clustering computing systems for large scale data processing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enables applications in Hadoop clusters to run up to 100x faster than MapReduce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Less expensive shuffles in the data processing along with capabilities like in-memory data storage and near real-time processing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APIs in R, SQL, Java, Scala, and Python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Ecosystem consists of: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SQL + DataFrames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Streaming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o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GraphX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0500" y="326348"/>
            <a:ext cx="4874100" cy="2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2287" y="3937760"/>
            <a:ext cx="5869499" cy="23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6540500" y="4013200"/>
            <a:ext cx="597000" cy="1003200"/>
          </a:xfrm>
          <a:prstGeom prst="rect">
            <a:avLst/>
          </a:prstGeom>
          <a:noFill/>
          <a:ln w="635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Shape 112"/>
          <p:cNvCxnSpPr>
            <a:stCxn id="109" idx="2"/>
            <a:endCxn id="111" idx="0"/>
          </p:cNvCxnSpPr>
          <p:nvPr/>
        </p:nvCxnSpPr>
        <p:spPr>
          <a:xfrm rot="5400000">
            <a:off x="7380650" y="2416449"/>
            <a:ext cx="1055400" cy="2138400"/>
          </a:xfrm>
          <a:prstGeom prst="bentConnector3">
            <a:avLst>
              <a:gd name="adj1" fmla="val 49998"/>
            </a:avLst>
          </a:prstGeom>
          <a:noFill/>
          <a:ln w="50800" cap="flat" cmpd="sng">
            <a:solidFill>
              <a:srgbClr val="FF0000"/>
            </a:solidFill>
            <a:prstDash val="solid"/>
            <a:miter/>
            <a:headEnd type="triangle" w="lg" len="lg"/>
            <a:tailEnd type="triangl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09797" y="-147841"/>
            <a:ext cx="6430800" cy="9152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Ecosystem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400" cy="8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0" y="767400"/>
            <a:ext cx="6140100" cy="50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698500" lvl="0" indent="-3429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Streaming:</a:t>
            </a:r>
          </a:p>
          <a:p>
            <a:pPr marL="1397000" lvl="1" indent="-3429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API used for processing the real-time streaming data (i.e. Twitter)</a:t>
            </a:r>
          </a:p>
          <a:p>
            <a:pPr marL="698500" lvl="0" indent="-3429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SQL:</a:t>
            </a:r>
          </a:p>
          <a:p>
            <a:pPr marL="1397000" lvl="1" indent="-3429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Provides the capability to expose the Spark datasets over JDBC API and allow running the SQL like queries on Spark data (also supports JSON and NoSQL databases)</a:t>
            </a:r>
          </a:p>
          <a:p>
            <a:pPr marL="698500" lvl="0" indent="-3429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MLlib:</a:t>
            </a:r>
          </a:p>
          <a:p>
            <a:pPr marL="1397000" lvl="1" indent="-3429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scalable machine learning library including classification, regression, clustering algorithms</a:t>
            </a:r>
          </a:p>
          <a:p>
            <a:pPr marL="698500" lvl="0" indent="-3429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GraphX:</a:t>
            </a:r>
          </a:p>
          <a:p>
            <a:pPr marL="1397000" lvl="1" indent="-34290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Spark API for graphs and graph-parallel computation (i.e. Page Ranking, Collaborative Filtering, Triangle Counting)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100" y="1111850"/>
            <a:ext cx="5916949" cy="36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7561375" y="6474325"/>
            <a:ext cx="54831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https://www.slideshare.net/ankurdave/graphx-ampcamp5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7241675" y="4908025"/>
            <a:ext cx="4092300" cy="73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Spark GraphX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58992" y="-165161"/>
            <a:ext cx="6430701" cy="1097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Apache Spark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141" cy="1531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334129" y="847694"/>
            <a:ext cx="5700900" cy="480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as a class project in 2009 at UC Berkley  (Created by: Matei Zaharia)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idea was to build a cluster management framework, to support different kind of cluster computing system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sourced in 2010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was donated in 2013, to the Apache Software Foundation and switched license to Apache 2.0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Databricks set a new world record in large scale sorting using Spark in 2014.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active projects in the Apache Software Foundation (~19,000 commits)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480689"/>
            <a:ext cx="5865921" cy="166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3301" y="553752"/>
            <a:ext cx="5854540" cy="3263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9175975" y="6298450"/>
            <a:ext cx="6426300" cy="4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http://spark.apache.org/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https://github.com/apache/spark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334128" y="1289998"/>
            <a:ext cx="12378571" cy="3693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data infrastructure -- allocates massive data collections across multiple nodes within a cluster of servers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to scale up from single servers to thousands of distributed machines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 of two main components:</a:t>
            </a:r>
          </a:p>
          <a:p>
            <a:pPr marL="1200150" marR="0" lvl="2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File System (HDFS) – storage</a:t>
            </a:r>
          </a:p>
          <a:p>
            <a:pPr marL="1200150" marR="0" lvl="2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– programming framework (i.e. data sharing on disks)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 for Big Data analytics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Data-processing tool that operates on distributed data collections 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include it’s own file management system – need to integrate with HDFS or other cloud based platforms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on the basis of parallel data structure known as Resilient Distributed Datasets (stores data in memory)</a:t>
            </a:r>
          </a:p>
          <a:p>
            <a:pPr marL="742950" marR="0" lvl="1" indent="-28575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128" y="309539"/>
            <a:ext cx="6019799" cy="115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6400" y="4740003"/>
            <a:ext cx="5740400" cy="197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0023225" y="6126775"/>
            <a:ext cx="4428000" cy="8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http://spark.apache.org/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47891" y="0"/>
            <a:ext cx="6430701" cy="13823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</a:t>
            </a:r>
          </a:p>
        </p:txBody>
      </p:sp>
      <p:sp>
        <p:nvSpPr>
          <p:cNvPr id="153" name="Shape 153"/>
          <p:cNvSpPr/>
          <p:nvPr/>
        </p:nvSpPr>
        <p:spPr>
          <a:xfrm>
            <a:off x="427839" y="1266737"/>
            <a:ext cx="10989578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MapReduce is the heart of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Hadoop</a:t>
            </a:r>
            <a:r>
              <a:rPr lang="en-US" sz="1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®. It is this programming paradigm that allows for massive scalability across hundreds or thousands of servers in a Hadoop cluster. The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MapReduce</a:t>
            </a:r>
            <a:r>
              <a:rPr lang="en-US" sz="1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 concept is fairly simple to understand for those who are familiar with clustered scale-out data processing solutions.*</a:t>
            </a:r>
          </a:p>
        </p:txBody>
      </p:sp>
      <p:sp>
        <p:nvSpPr>
          <p:cNvPr id="154" name="Shape 154"/>
          <p:cNvSpPr/>
          <p:nvPr/>
        </p:nvSpPr>
        <p:spPr>
          <a:xfrm>
            <a:off x="427839" y="2413338"/>
            <a:ext cx="1098957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323232"/>
              </a:buClr>
              <a:buSzPct val="100000"/>
              <a:buFont typeface="Calibri"/>
              <a:buChar char="●"/>
            </a:pPr>
            <a:r>
              <a:rPr lang="en-US" sz="1800">
                <a:solidFill>
                  <a:srgbClr val="323232"/>
                </a:solidFill>
                <a:latin typeface="Calibri"/>
                <a:ea typeface="Calibri"/>
                <a:cs typeface="Calibri"/>
                <a:sym typeface="Calibri"/>
              </a:rPr>
              <a:t>The term MapReduce actually refers to two separate and distinct tasks that Hadoop programs perform. The first is the map job, which takes a set of data and converts it into another set of data, where individual elements are broken down into tuples (key/value pairs). The reduce job takes the output from a map as input and combines those data tuples into a smaller set of tuples.*</a:t>
            </a:r>
          </a:p>
        </p:txBody>
      </p:sp>
      <p:sp>
        <p:nvSpPr>
          <p:cNvPr id="155" name="Shape 155"/>
          <p:cNvSpPr/>
          <p:nvPr/>
        </p:nvSpPr>
        <p:spPr>
          <a:xfrm>
            <a:off x="8067413" y="6610584"/>
            <a:ext cx="4124586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*https://www-01.ibm.com/software/data/infosphere/hadoop/mapreduce/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8053" y="3549085"/>
            <a:ext cx="6036108" cy="2802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4612814" y="6351564"/>
            <a:ext cx="2619628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http://datascienceguide.github.io/map-reduce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47890" y="1"/>
            <a:ext cx="7771983" cy="10741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MapReduce </a:t>
            </a:r>
            <a:r>
              <a:rPr lang="en-US" sz="2800" b="1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vs.</a:t>
            </a: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Spark 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665428" y="3817262"/>
            <a:ext cx="4861141" cy="15313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Trace Smith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MSDS 6371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Date: 12/8/16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334125" y="977399"/>
            <a:ext cx="10663800" cy="430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Spark tries to keep things in memory, whereas MapReduce keeps shuffling things in and out.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can be slow and laborious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(i.e. repetition and disk storage)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more cumbersome to program in MapReduce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inserts barriers, and it takes a long time to read/write from disk.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eliminates this restriction which makes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orders of magnitude faster.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easier to develop for Spark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ore powerful and expressive in terms of how you give it instructions to crunch data.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has a Map and a Reduce function like MapReduce.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also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adds others like Filter, Join, and Group-by.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makes it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easier to develop for Spark.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provides for lots of instructions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higher level of abstraction than MapReduce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consist of more than one single map and reduce (i.e. batch processing)</a:t>
            </a:r>
          </a:p>
        </p:txBody>
      </p:sp>
      <p:sp>
        <p:nvSpPr>
          <p:cNvPr id="167" name="Shape 167"/>
          <p:cNvSpPr/>
          <p:nvPr/>
        </p:nvSpPr>
        <p:spPr>
          <a:xfrm>
            <a:off x="7762053" y="6595859"/>
            <a:ext cx="4427150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https://mapr.com/blog/5-minute-guide-understanding-significance-apache-spark/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128" y="5844000"/>
            <a:ext cx="2594267" cy="87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47650" y="0"/>
            <a:ext cx="6430963" cy="1015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buClr>
                <a:srgbClr val="2E75B5"/>
              </a:buClr>
              <a:buSzPct val="25000"/>
              <a:buFont typeface="Times New Roman"/>
              <a:buNone/>
            </a:pPr>
            <a:r>
              <a:rPr lang="en-US" sz="2800" b="1" i="0" u="none" strike="noStrike" cap="none" dirty="0">
                <a:solidFill>
                  <a:srgbClr val="2E75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Resilient Distributed Dataset </a:t>
            </a:r>
          </a:p>
        </p:txBody>
      </p:sp>
      <p:sp>
        <p:nvSpPr>
          <p:cNvPr id="175" name="Shape 175"/>
          <p:cNvSpPr/>
          <p:nvPr/>
        </p:nvSpPr>
        <p:spPr>
          <a:xfrm>
            <a:off x="247650" y="2140850"/>
            <a:ext cx="5936100" cy="297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Resilient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i.e. fault-tolerant with the help of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RDD lineage graph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which enables it to recompute missing or damaged partitions due to node failures.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with data residing on multiple nodes in a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cluster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is a collection of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partitioned dat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with primitive values or values of values, e.g. tuples or other objects (that represent records of the data you work with).</a:t>
            </a:r>
          </a:p>
        </p:txBody>
      </p:sp>
      <p:sp>
        <p:nvSpPr>
          <p:cNvPr id="176" name="Shape 176"/>
          <p:cNvSpPr/>
          <p:nvPr/>
        </p:nvSpPr>
        <p:spPr>
          <a:xfrm>
            <a:off x="247650" y="1015050"/>
            <a:ext cx="11875200" cy="97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333333"/>
              </a:buClr>
              <a:buSzPct val="100000"/>
              <a:buFont typeface="Calibri"/>
              <a:buChar char="●"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Resilient Distributed Dataset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RDD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) is the primary data abstraction in Apache Spark and the core of Spark.</a:t>
            </a:r>
          </a:p>
          <a:p>
            <a:pPr marL="914400" marR="0" lvl="1" indent="-342900" algn="l" rtl="0">
              <a:spcBef>
                <a:spcPts val="0"/>
              </a:spcBef>
              <a:buClr>
                <a:srgbClr val="333333"/>
              </a:buClr>
              <a:buSzPct val="100000"/>
              <a:buFont typeface="Calibri"/>
              <a:buChar char="○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RDDs are a collection of immutable objects that can be operated on in parallel </a:t>
            </a:r>
          </a:p>
          <a:p>
            <a:pPr marL="914400" marR="0" lvl="1" indent="-342900" algn="l" rtl="0">
              <a:spcBef>
                <a:spcPts val="0"/>
              </a:spcBef>
              <a:buClr>
                <a:srgbClr val="333333"/>
              </a:buClr>
              <a:buSzPct val="100000"/>
              <a:buFont typeface="Calibri"/>
              <a:buChar char="○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Each RDD is split into multiple partitions and distributed over a series of nodes in the cluster</a:t>
            </a:r>
          </a:p>
        </p:txBody>
      </p:sp>
      <p:sp>
        <p:nvSpPr>
          <p:cNvPr id="177" name="Shape 177"/>
          <p:cNvSpPr/>
          <p:nvPr/>
        </p:nvSpPr>
        <p:spPr>
          <a:xfrm>
            <a:off x="7689900" y="6394405"/>
            <a:ext cx="4502100" cy="455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https://jaceklaskowski.gitbooks.io/mastering-apache-spark/content/spark-rdd.htm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https://dzone.com/storage/rc-covers/6617-thumb.pngl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5367" y="2630850"/>
            <a:ext cx="5859380" cy="275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1471</Words>
  <Application>Microsoft Office PowerPoint</Application>
  <PresentationFormat>Widescreen</PresentationFormat>
  <Paragraphs>236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Office Theme</vt:lpstr>
      <vt:lpstr>Data Analytics with Apache Spark MSDS 7330 Jacob Brionez, Damon Resnick, Trace Smith</vt:lpstr>
      <vt:lpstr>Overview</vt:lpstr>
      <vt:lpstr>Introduction to Spark</vt:lpstr>
      <vt:lpstr>Spark Ecosystem</vt:lpstr>
      <vt:lpstr>History of Apache Spark</vt:lpstr>
      <vt:lpstr>PowerPoint Presentation</vt:lpstr>
      <vt:lpstr>MapReduce</vt:lpstr>
      <vt:lpstr>MapReduce vs. Spark </vt:lpstr>
      <vt:lpstr>Resilient Distributed Dataset </vt:lpstr>
      <vt:lpstr>Spark Architecture</vt:lpstr>
      <vt:lpstr>Getting Started with Spark</vt:lpstr>
      <vt:lpstr>PySpark Example</vt:lpstr>
      <vt:lpstr>PySpark Example</vt:lpstr>
      <vt:lpstr>PySpark Example</vt:lpstr>
      <vt:lpstr>PySpark Example</vt:lpstr>
      <vt:lpstr>PySpark Example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with Apache Spark MSDS 7330 Jacob Brionez, Damon Resnick, Trace Smith</dc:title>
  <cp:lastModifiedBy>Resnick, Damon</cp:lastModifiedBy>
  <cp:revision>2</cp:revision>
  <dcterms:modified xsi:type="dcterms:W3CDTF">2017-04-13T01:27:26Z</dcterms:modified>
</cp:coreProperties>
</file>